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4"/>
  </p:notesMasterIdLst>
  <p:handoutMasterIdLst>
    <p:handoutMasterId r:id="rId15"/>
  </p:handoutMasterIdLst>
  <p:sldIdLst>
    <p:sldId id="257" r:id="rId5"/>
    <p:sldId id="389" r:id="rId6"/>
    <p:sldId id="384" r:id="rId7"/>
    <p:sldId id="317" r:id="rId8"/>
    <p:sldId id="392" r:id="rId9"/>
    <p:sldId id="393" r:id="rId10"/>
    <p:sldId id="394" r:id="rId11"/>
    <p:sldId id="321" r:id="rId12"/>
    <p:sldId id="39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87" autoAdjust="0"/>
    <p:restoredTop sz="93725" autoAdjust="0"/>
  </p:normalViewPr>
  <p:slideViewPr>
    <p:cSldViewPr snapToGrid="0">
      <p:cViewPr varScale="1">
        <p:scale>
          <a:sx n="114" d="100"/>
          <a:sy n="114" d="100"/>
        </p:scale>
        <p:origin x="522" y="102"/>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5/24/2023</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2.jpg>
</file>

<file path=ppt/media/image3.jpeg>
</file>

<file path=ppt/media/image4.jpg>
</file>

<file path=ppt/media/image5.jpe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5/24/2023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11164159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6</a:t>
            </a:fld>
            <a:endParaRPr lang="en-US"/>
          </a:p>
        </p:txBody>
      </p:sp>
    </p:spTree>
    <p:extLst>
      <p:ext uri="{BB962C8B-B14F-4D97-AF65-F5344CB8AC3E}">
        <p14:creationId xmlns:p14="http://schemas.microsoft.com/office/powerpoint/2010/main" val="12976677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25943798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4150892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publicdomainpictures.net/en/view-image.php?image=250956&amp;picture=blues-of-the-ocean-background"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s://creativecommons.org/licenses/by-sa/3.0/" TargetMode="External"/><Relationship Id="rId3" Type="http://schemas.openxmlformats.org/officeDocument/2006/relationships/hyperlink" Target="https://www.publicdomainpictures.net/view-image.php?image=150549&amp;picture=&amp;jazyk=FR" TargetMode="External"/><Relationship Id="rId7" Type="http://schemas.openxmlformats.org/officeDocument/2006/relationships/hyperlink" Target="https://en.wikipedia.org/wiki/Acer_Aspire"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hyperlink" Target="https://www.pexels.com/photo/asus-laptop-microsoft-netbook-46954/" TargetMode="Externa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hyperlink" Target="https://creativecommons.org/licenses/by-nc-sa/3.0/" TargetMode="External"/><Relationship Id="rId4" Type="http://schemas.openxmlformats.org/officeDocument/2006/relationships/hyperlink" Target="https://soulzeppel.in/2019/01/12/chat/"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pixabay.com/en/computers-monitors-it-computer-332238/" TargetMode="External"/><Relationship Id="rId2" Type="http://schemas.openxmlformats.org/officeDocument/2006/relationships/image" Target="../media/image11.jpg"/><Relationship Id="rId1" Type="http://schemas.openxmlformats.org/officeDocument/2006/relationships/slideLayout" Target="../slideLayouts/slideLayout12.xml"/><Relationship Id="rId6" Type="http://schemas.openxmlformats.org/officeDocument/2006/relationships/hyperlink" Target="https://creativecommons.org/licenses/by-sa/3.0/" TargetMode="External"/><Relationship Id="rId5" Type="http://schemas.openxmlformats.org/officeDocument/2006/relationships/hyperlink" Target="https://en.wikipedia.org/wiki/Acer_Aspire" TargetMode="External"/><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1051551"/>
            <a:ext cx="3565524" cy="2384898"/>
          </a:xfrm>
        </p:spPr>
        <p:txBody>
          <a:bodyPr anchor="b" anchorCtr="0">
            <a:normAutofit/>
          </a:bodyPr>
          <a:lstStyle/>
          <a:p>
            <a:r>
              <a:rPr lang="en-US" dirty="0"/>
              <a:t>Computers</a:t>
            </a:r>
          </a:p>
        </p:txBody>
      </p:sp>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3" y="3568700"/>
            <a:ext cx="3565524" cy="1731963"/>
          </a:xfrm>
        </p:spPr>
        <p:txBody>
          <a:bodyPr>
            <a:normAutofit/>
          </a:bodyPr>
          <a:lstStyle/>
          <a:p>
            <a:r>
              <a:rPr lang="en-US" dirty="0"/>
              <a:t>Whitiora</a:t>
            </a:r>
          </a:p>
        </p:txBody>
      </p:sp>
      <p:pic>
        <p:nvPicPr>
          <p:cNvPr id="7" name="Picture Placeholder 6" descr="A picture containing nature, outdoor, water, sky&#10;&#10;Description automatically generated">
            <a:extLst>
              <a:ext uri="{FF2B5EF4-FFF2-40B4-BE49-F238E27FC236}">
                <a16:creationId xmlns:a16="http://schemas.microsoft.com/office/drawing/2014/main" id="{96DBA9DF-6F11-A25E-227C-225519724EDD}"/>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6509" r="6509"/>
          <a:stretch>
            <a:fillRect/>
          </a:stretch>
        </p:blipFill>
        <p:spPr/>
      </p:pic>
    </p:spTree>
    <p:extLst>
      <p:ext uri="{BB962C8B-B14F-4D97-AF65-F5344CB8AC3E}">
        <p14:creationId xmlns:p14="http://schemas.microsoft.com/office/powerpoint/2010/main" val="752814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42" name="Freeform: Shape 41">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3" name="Oval 42">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Freeform: Shape 4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47" name="Rectangle 4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vert="horz" wrap="square" lIns="0" tIns="0" rIns="0" bIns="0" rtlCol="0" anchor="b" anchorCtr="0">
            <a:normAutofit/>
          </a:bodyPr>
          <a:lstStyle/>
          <a:p>
            <a:pPr>
              <a:lnSpc>
                <a:spcPct val="100000"/>
              </a:lnSpc>
            </a:pPr>
            <a:r>
              <a:rPr lang="en-US" dirty="0"/>
              <a:t>Agenda</a:t>
            </a:r>
            <a:endParaRPr lang="en-US"/>
          </a:p>
        </p:txBody>
      </p:sp>
      <p:sp>
        <p:nvSpPr>
          <p:cNvPr id="49" name="Oval 48">
            <a:extLst>
              <a:ext uri="{FF2B5EF4-FFF2-40B4-BE49-F238E27FC236}">
                <a16:creationId xmlns:a16="http://schemas.microsoft.com/office/drawing/2014/main" id="{C25C2D0C-89F2-4874-A67D-504E65834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677306"/>
            <a:ext cx="3565525" cy="3415519"/>
          </a:xfrm>
        </p:spPr>
        <p:txBody>
          <a:bodyPr vert="horz" wrap="square" lIns="0" tIns="0" rIns="0" bIns="0" rtlCol="0" anchor="t">
            <a:normAutofit/>
          </a:bodyPr>
          <a:lstStyle/>
          <a:p>
            <a:pPr>
              <a:lnSpc>
                <a:spcPct val="100000"/>
              </a:lnSpc>
              <a:buFont typeface="Arial" panose="020B0604020202020204" pitchFamily="34" charset="0"/>
              <a:buChar char="•"/>
            </a:pPr>
            <a:r>
              <a:rPr lang="en-US" sz="1600"/>
              <a:t>Introduction – (what is this all about)</a:t>
            </a:r>
          </a:p>
          <a:p>
            <a:pPr>
              <a:lnSpc>
                <a:spcPct val="100000"/>
              </a:lnSpc>
              <a:buFont typeface="Arial" panose="020B0604020202020204" pitchFamily="34" charset="0"/>
              <a:buChar char="•"/>
            </a:pPr>
            <a:r>
              <a:rPr lang="en-US" sz="1600"/>
              <a:t>Getting Started – (what research did you do)</a:t>
            </a:r>
          </a:p>
          <a:p>
            <a:pPr>
              <a:lnSpc>
                <a:spcPct val="100000"/>
              </a:lnSpc>
              <a:buFont typeface="Arial" panose="020B0604020202020204" pitchFamily="34" charset="0"/>
              <a:buChar char="•"/>
            </a:pPr>
            <a:r>
              <a:rPr lang="en-US" sz="1600"/>
              <a:t>Interview Description – (who was the user, what are their needs)</a:t>
            </a:r>
          </a:p>
          <a:p>
            <a:pPr>
              <a:lnSpc>
                <a:spcPct val="100000"/>
              </a:lnSpc>
              <a:buFont typeface="Arial" panose="020B0604020202020204" pitchFamily="34" charset="0"/>
              <a:buChar char="•"/>
            </a:pPr>
            <a:r>
              <a:rPr lang="en-US" sz="1600"/>
              <a:t>Selection – (explain a few considerations) </a:t>
            </a:r>
          </a:p>
          <a:p>
            <a:pPr>
              <a:lnSpc>
                <a:spcPct val="100000"/>
              </a:lnSpc>
              <a:buFont typeface="Arial" panose="020B0604020202020204" pitchFamily="34" charset="0"/>
              <a:buChar char="•"/>
            </a:pPr>
            <a:r>
              <a:rPr lang="en-US" sz="1600"/>
              <a:t>Justification – (why does this fit the users needs)</a:t>
            </a:r>
          </a:p>
          <a:p>
            <a:pPr>
              <a:lnSpc>
                <a:spcPct val="100000"/>
              </a:lnSpc>
              <a:buFont typeface="Arial" panose="020B0604020202020204" pitchFamily="34" charset="0"/>
              <a:buChar char="•"/>
            </a:pPr>
            <a:endParaRPr lang="en-US" sz="1600"/>
          </a:p>
        </p:txBody>
      </p:sp>
      <p:pic>
        <p:nvPicPr>
          <p:cNvPr id="29" name="Picture Placeholder 28" descr="A computer on a table&#10;&#10;Description automatically generated with medium confidence">
            <a:extLst>
              <a:ext uri="{FF2B5EF4-FFF2-40B4-BE49-F238E27FC236}">
                <a16:creationId xmlns:a16="http://schemas.microsoft.com/office/drawing/2014/main" id="{166785E6-8858-20D6-91D3-F9F103FF797F}"/>
              </a:ext>
            </a:extLst>
          </p:cNvPr>
          <p:cNvPicPr>
            <a:picLocks noGrp="1" noChangeAspect="1"/>
          </p:cNvPicPr>
          <p:nvPr>
            <p:ph type="pic" sz="quarter" idx="14"/>
          </p:nvPr>
        </p:nvPicPr>
        <p:blipFill rotWithShape="1">
          <a:blip r:embed="rId2">
            <a:extLst>
              <a:ext uri="{837473B0-CC2E-450A-ABE3-18F120FF3D39}">
                <a1611:picAttrSrcUrl xmlns:a1611="http://schemas.microsoft.com/office/drawing/2016/11/main" r:id="rId3"/>
              </a:ext>
            </a:extLst>
          </a:blip>
          <a:srcRect l="21668" r="11834" b="4"/>
          <a:stretch/>
        </p:blipFill>
        <p:spPr>
          <a:xfrm>
            <a:off x="5587746" y="1596771"/>
            <a:ext cx="3448558" cy="3448558"/>
          </a:xfrm>
          <a:custGeom>
            <a:avLst/>
            <a:gdLst/>
            <a:ahLst/>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p:spPr>
      </p:pic>
      <p:pic>
        <p:nvPicPr>
          <p:cNvPr id="23" name="Picture Placeholder 22" descr="A computer on a mouse pad&#10;&#10;Description automatically generated with medium confidence">
            <a:extLst>
              <a:ext uri="{FF2B5EF4-FFF2-40B4-BE49-F238E27FC236}">
                <a16:creationId xmlns:a16="http://schemas.microsoft.com/office/drawing/2014/main" id="{C5AEC1E8-92FB-52C6-7FC2-C870B9DF81F7}"/>
              </a:ext>
            </a:extLst>
          </p:cNvPr>
          <p:cNvPicPr>
            <a:picLocks noGrp="1" noChangeAspect="1"/>
          </p:cNvPicPr>
          <p:nvPr>
            <p:ph type="pic" sz="quarter" idx="13"/>
          </p:nvPr>
        </p:nvPicPr>
        <p:blipFill rotWithShape="1">
          <a:blip r:embed="rId4">
            <a:extLst>
              <a:ext uri="{837473B0-CC2E-450A-ABE3-18F120FF3D39}">
                <a1611:picAttrSrcUrl xmlns:a1611="http://schemas.microsoft.com/office/drawing/2016/11/main" r:id="rId5"/>
              </a:ext>
            </a:extLst>
          </a:blip>
          <a:srcRect l="12371" r="14632" b="4"/>
          <a:stretch/>
        </p:blipFill>
        <p:spPr>
          <a:xfrm>
            <a:off x="8918575" y="596392"/>
            <a:ext cx="2263776" cy="2263776"/>
          </a:xfrm>
          <a:custGeom>
            <a:avLst/>
            <a:gdLst/>
            <a:ahLst/>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p:spPr>
      </p:pic>
      <p:grpSp>
        <p:nvGrpSpPr>
          <p:cNvPr id="51" name="Group 50">
            <a:extLst>
              <a:ext uri="{FF2B5EF4-FFF2-40B4-BE49-F238E27FC236}">
                <a16:creationId xmlns:a16="http://schemas.microsoft.com/office/drawing/2014/main" id="{73FD8943-49CD-489F-AF30-D186003CB0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2297" y="5691007"/>
            <a:ext cx="667802" cy="631474"/>
            <a:chOff x="3409557" y="4940429"/>
            <a:chExt cx="667802" cy="631474"/>
          </a:xfrm>
        </p:grpSpPr>
        <p:sp>
          <p:nvSpPr>
            <p:cNvPr id="52" name="Freeform: Shape 51">
              <a:extLst>
                <a:ext uri="{FF2B5EF4-FFF2-40B4-BE49-F238E27FC236}">
                  <a16:creationId xmlns:a16="http://schemas.microsoft.com/office/drawing/2014/main" id="{7D1AA9E7-DA6E-4B0E-AFF8-ACA4D7D793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Oval 52">
              <a:extLst>
                <a:ext uri="{FF2B5EF4-FFF2-40B4-BE49-F238E27FC236}">
                  <a16:creationId xmlns:a16="http://schemas.microsoft.com/office/drawing/2014/main" id="{FDA334A1-5994-4CBD-AF0E-366DEF3A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pic>
        <p:nvPicPr>
          <p:cNvPr id="35" name="Picture 34" descr="A computer on a table&#10;&#10;Description automatically generated with medium confidence">
            <a:extLst>
              <a:ext uri="{FF2B5EF4-FFF2-40B4-BE49-F238E27FC236}">
                <a16:creationId xmlns:a16="http://schemas.microsoft.com/office/drawing/2014/main" id="{FBA1DB93-A718-B6A9-485D-9D674F24D40C}"/>
              </a:ext>
            </a:extLst>
          </p:cNvPr>
          <p:cNvPicPr>
            <a:picLocks noChangeAspect="1"/>
          </p:cNvPicPr>
          <p:nvPr/>
        </p:nvPicPr>
        <p:blipFill rotWithShape="1">
          <a:blip r:embed="rId6">
            <a:extLst>
              <a:ext uri="{837473B0-CC2E-450A-ABE3-18F120FF3D39}">
                <a1611:picAttrSrcUrl xmlns:a1611="http://schemas.microsoft.com/office/drawing/2016/11/main" r:id="rId7"/>
              </a:ext>
            </a:extLst>
          </a:blip>
          <a:srcRect l="14296" r="18957" b="4"/>
          <a:stretch/>
        </p:blipFill>
        <p:spPr>
          <a:xfrm>
            <a:off x="9091612" y="3324733"/>
            <a:ext cx="2936876" cy="2936876"/>
          </a:xfrm>
          <a:custGeom>
            <a:avLst/>
            <a:gdLst/>
            <a:ahLst/>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p:spPr>
      </p:pic>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a:xfrm>
            <a:off x="519747" y="6533815"/>
            <a:ext cx="2628900" cy="153888"/>
          </a:xfrm>
        </p:spPr>
        <p:txBody>
          <a:bodyPr vert="horz" wrap="square" lIns="0" tIns="0" rIns="0" bIns="0" rtlCol="0" anchor="ctr">
            <a:normAutofit/>
          </a:bodyPr>
          <a:lstStyle/>
          <a:p>
            <a:pPr>
              <a:spcAft>
                <a:spcPts val="600"/>
              </a:spcAft>
            </a:pPr>
            <a:r>
              <a:rPr lang="en-US" dirty="0">
                <a:solidFill>
                  <a:schemeClr val="tx1">
                    <a:alpha val="80000"/>
                  </a:schemeClr>
                </a:solidFill>
              </a:rPr>
              <a:t>Monday, May 22, 2023</a:t>
            </a: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2</a:t>
            </a:fld>
            <a:endParaRPr lang="en-US">
              <a:solidFill>
                <a:schemeClr val="tx1">
                  <a:alpha val="80000"/>
                </a:schemeClr>
              </a:solidFill>
            </a:endParaRPr>
          </a:p>
        </p:txBody>
      </p:sp>
      <p:sp>
        <p:nvSpPr>
          <p:cNvPr id="36" name="TextBox 35">
            <a:extLst>
              <a:ext uri="{FF2B5EF4-FFF2-40B4-BE49-F238E27FC236}">
                <a16:creationId xmlns:a16="http://schemas.microsoft.com/office/drawing/2014/main" id="{3A4CB270-859F-8876-912C-7E95633D04FB}"/>
              </a:ext>
            </a:extLst>
          </p:cNvPr>
          <p:cNvSpPr txBox="1"/>
          <p:nvPr/>
        </p:nvSpPr>
        <p:spPr>
          <a:xfrm>
            <a:off x="9771145" y="6657945"/>
            <a:ext cx="2420855" cy="200055"/>
          </a:xfrm>
          <a:prstGeom prst="rect">
            <a:avLst/>
          </a:prstGeom>
          <a:solidFill>
            <a:srgbClr val="000000"/>
          </a:solidFill>
        </p:spPr>
        <p:txBody>
          <a:bodyPr wrap="none" rtlCol="0">
            <a:spAutoFit/>
          </a:bodyPr>
          <a:lstStyle/>
          <a:p>
            <a:pPr algn="r">
              <a:spcAft>
                <a:spcPts val="600"/>
              </a:spcAft>
            </a:pPr>
            <a:r>
              <a:rPr lang="en-NZ" sz="700">
                <a:solidFill>
                  <a:srgbClr val="FFFFFF"/>
                </a:solidFill>
                <a:hlinkClick r:id="rId7" tooltip="https://en.wikipedia.org/wiki/Acer_Aspire">
                  <a:extLst>
                    <a:ext uri="{A12FA001-AC4F-418D-AE19-62706E023703}">
                      <ahyp:hlinkClr xmlns:ahyp="http://schemas.microsoft.com/office/drawing/2018/hyperlinkcolor" val="tx"/>
                    </a:ext>
                  </a:extLst>
                </a:hlinkClick>
              </a:rPr>
              <a:t>This Photo</a:t>
            </a:r>
            <a:r>
              <a:rPr lang="en-NZ" sz="700">
                <a:solidFill>
                  <a:srgbClr val="FFFFFF"/>
                </a:solidFill>
              </a:rPr>
              <a:t> by Unknown Author is licensed under </a:t>
            </a:r>
            <a:r>
              <a:rPr lang="en-NZ" sz="700">
                <a:solidFill>
                  <a:srgbClr val="FFFFFF"/>
                </a:solidFill>
                <a:hlinkClick r:id="rId8" tooltip="https://creativecommons.org/licenses/by-sa/3.0/">
                  <a:extLst>
                    <a:ext uri="{A12FA001-AC4F-418D-AE19-62706E023703}">
                      <ahyp:hlinkClr xmlns:ahyp="http://schemas.microsoft.com/office/drawing/2018/hyperlinkcolor" val="tx"/>
                    </a:ext>
                  </a:extLst>
                </a:hlinkClick>
              </a:rPr>
              <a:t>CC BY-SA</a:t>
            </a:r>
            <a:endParaRPr lang="en-NZ" sz="700">
              <a:solidFill>
                <a:srgbClr val="FFFFFF"/>
              </a:solidFill>
            </a:endParaRPr>
          </a:p>
        </p:txBody>
      </p:sp>
    </p:spTree>
    <p:extLst>
      <p:ext uri="{BB962C8B-B14F-4D97-AF65-F5344CB8AC3E}">
        <p14:creationId xmlns:p14="http://schemas.microsoft.com/office/powerpoint/2010/main" val="231323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41" name="Group 1040">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042" name="Freeform: Shape 1041">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43" name="Oval 1042">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44" name="Oval 1043">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45" name="Freeform: Shape 104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1047" name="Rectangle 104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2" name="Picture 8" descr="Microsoft Surface Studio: Pricing and Details | WIRED">
            <a:extLst>
              <a:ext uri="{FF2B5EF4-FFF2-40B4-BE49-F238E27FC236}">
                <a16:creationId xmlns:a16="http://schemas.microsoft.com/office/drawing/2014/main" id="{319E737C-B051-9CF6-A46E-1C2145222EF9}"/>
              </a:ext>
            </a:extLst>
          </p:cNvPr>
          <p:cNvPicPr>
            <a:picLocks noGrp="1" noChangeAspect="1" noChangeArrowheads="1"/>
          </p:cNvPicPr>
          <p:nvPr>
            <p:ph type="pic" sz="quarter" idx="14"/>
          </p:nvPr>
        </p:nvPicPr>
        <p:blipFill rotWithShape="1">
          <a:blip r:embed="rId3">
            <a:extLst>
              <a:ext uri="{28A0092B-C50C-407E-A947-70E740481C1C}">
                <a14:useLocalDpi xmlns:a14="http://schemas.microsoft.com/office/drawing/2010/main" val="0"/>
              </a:ext>
            </a:extLst>
          </a:blip>
          <a:srcRect l="34549" r="4908" b="3"/>
          <a:stretch/>
        </p:blipFill>
        <p:spPr bwMode="auto">
          <a:xfrm>
            <a:off x="20" y="1"/>
            <a:ext cx="3049180" cy="3777175"/>
          </a:xfrm>
          <a:custGeom>
            <a:avLst/>
            <a:gdLst/>
            <a:ahLst/>
            <a:cxnLst/>
            <a:rect l="l" t="t" r="r" b="b"/>
            <a:pathLst>
              <a:path w="3049200" h="3777175">
                <a:moveTo>
                  <a:pt x="0" y="0"/>
                </a:moveTo>
                <a:lnTo>
                  <a:pt x="3049200" y="0"/>
                </a:lnTo>
                <a:lnTo>
                  <a:pt x="3049200" y="3777175"/>
                </a:lnTo>
                <a:lnTo>
                  <a:pt x="0" y="3777175"/>
                </a:lnTo>
                <a:close/>
              </a:path>
            </a:pathLst>
          </a:custGeom>
          <a:noFill/>
          <a:extLst>
            <a:ext uri="{909E8E84-426E-40DD-AFC4-6F175D3DCCD1}">
              <a14:hiddenFill xmlns:a14="http://schemas.microsoft.com/office/drawing/2010/main">
                <a:solidFill>
                  <a:srgbClr val="FFFFFF"/>
                </a:solidFill>
              </a14:hiddenFill>
            </a:ext>
          </a:extLst>
        </p:spPr>
      </p:pic>
      <p:pic>
        <p:nvPicPr>
          <p:cNvPr id="1030" name="Picture 6" descr="Shop Windows All-in-One Desktop Computers | Microsoft">
            <a:extLst>
              <a:ext uri="{FF2B5EF4-FFF2-40B4-BE49-F238E27FC236}">
                <a16:creationId xmlns:a16="http://schemas.microsoft.com/office/drawing/2014/main" id="{7B7A03E6-C907-B1F9-D95A-9F7171C02FD6}"/>
              </a:ext>
            </a:extLst>
          </p:cNvPr>
          <p:cNvPicPr>
            <a:picLocks noGrp="1" noChangeAspect="1" noChangeArrowheads="1"/>
          </p:cNvPicPr>
          <p:nvPr>
            <p:ph type="pic" sz="quarter" idx="13"/>
          </p:nvPr>
        </p:nvPicPr>
        <p:blipFill rotWithShape="1">
          <a:blip r:embed="rId4">
            <a:extLst>
              <a:ext uri="{28A0092B-C50C-407E-A947-70E740481C1C}">
                <a14:useLocalDpi xmlns:a14="http://schemas.microsoft.com/office/drawing/2010/main" val="0"/>
              </a:ext>
            </a:extLst>
          </a:blip>
          <a:srcRect l="12058" r="12061" b="3"/>
          <a:stretch/>
        </p:blipFill>
        <p:spPr bwMode="auto">
          <a:xfrm>
            <a:off x="3046800" y="1"/>
            <a:ext cx="3049200" cy="3777175"/>
          </a:xfrm>
          <a:custGeom>
            <a:avLst/>
            <a:gdLst/>
            <a:ahLst/>
            <a:cxnLst/>
            <a:rect l="l" t="t" r="r" b="b"/>
            <a:pathLst>
              <a:path w="3049200" h="3777175">
                <a:moveTo>
                  <a:pt x="0" y="0"/>
                </a:moveTo>
                <a:lnTo>
                  <a:pt x="3049200" y="0"/>
                </a:lnTo>
                <a:lnTo>
                  <a:pt x="3049200" y="3777175"/>
                </a:lnTo>
                <a:lnTo>
                  <a:pt x="0" y="3777175"/>
                </a:lnTo>
                <a:close/>
              </a:path>
            </a:pathLst>
          </a:custGeom>
          <a:noFill/>
          <a:extLst>
            <a:ext uri="{909E8E84-426E-40DD-AFC4-6F175D3DCCD1}">
              <a14:hiddenFill xmlns:a14="http://schemas.microsoft.com/office/drawing/2010/main">
                <a:solidFill>
                  <a:srgbClr val="FFFFFF"/>
                </a:solidFill>
              </a14:hiddenFill>
            </a:ext>
          </a:extLst>
        </p:spPr>
      </p:pic>
      <p:pic>
        <p:nvPicPr>
          <p:cNvPr id="1036" name="Picture 12" descr="Linux Archives - Microsoft Edge Blog">
            <a:extLst>
              <a:ext uri="{FF2B5EF4-FFF2-40B4-BE49-F238E27FC236}">
                <a16:creationId xmlns:a16="http://schemas.microsoft.com/office/drawing/2014/main" id="{C5297D87-7602-A6BC-E152-2EE8F61376BE}"/>
              </a:ext>
            </a:extLst>
          </p:cNvPr>
          <p:cNvPicPr>
            <a:picLocks noGrp="1" noChangeAspect="1" noChangeArrowheads="1"/>
          </p:cNvPicPr>
          <p:nvPr>
            <p:ph type="pic" sz="quarter" idx="16"/>
          </p:nvPr>
        </p:nvPicPr>
        <p:blipFill rotWithShape="1">
          <a:blip r:embed="rId5">
            <a:extLst>
              <a:ext uri="{28A0092B-C50C-407E-A947-70E740481C1C}">
                <a14:useLocalDpi xmlns:a14="http://schemas.microsoft.com/office/drawing/2010/main" val="0"/>
              </a:ext>
            </a:extLst>
          </a:blip>
          <a:srcRect l="19880" r="19577" b="3"/>
          <a:stretch/>
        </p:blipFill>
        <p:spPr bwMode="auto">
          <a:xfrm>
            <a:off x="6093600" y="1"/>
            <a:ext cx="3049200" cy="3777175"/>
          </a:xfrm>
          <a:custGeom>
            <a:avLst/>
            <a:gdLst/>
            <a:ahLst/>
            <a:cxnLst/>
            <a:rect l="l" t="t" r="r" b="b"/>
            <a:pathLst>
              <a:path w="3049200" h="3777175">
                <a:moveTo>
                  <a:pt x="0" y="0"/>
                </a:moveTo>
                <a:lnTo>
                  <a:pt x="3049200" y="0"/>
                </a:lnTo>
                <a:lnTo>
                  <a:pt x="3049200" y="3777175"/>
                </a:lnTo>
                <a:lnTo>
                  <a:pt x="0" y="3777175"/>
                </a:lnTo>
                <a:close/>
              </a:path>
            </a:pathLst>
          </a:custGeom>
          <a:noFill/>
          <a:extLst>
            <a:ext uri="{909E8E84-426E-40DD-AFC4-6F175D3DCCD1}">
              <a14:hiddenFill xmlns:a14="http://schemas.microsoft.com/office/drawing/2010/main">
                <a:solidFill>
                  <a:srgbClr val="FFFFFF"/>
                </a:solidFill>
              </a14:hiddenFill>
            </a:ext>
          </a:extLst>
        </p:spPr>
      </p:pic>
      <p:pic>
        <p:nvPicPr>
          <p:cNvPr id="1034" name="Picture 10" descr="Buy PC Computers, Laptops &amp; Tablets - Microsoft Store">
            <a:extLst>
              <a:ext uri="{FF2B5EF4-FFF2-40B4-BE49-F238E27FC236}">
                <a16:creationId xmlns:a16="http://schemas.microsoft.com/office/drawing/2014/main" id="{9D978DFC-6951-5232-B009-39D39C8425BC}"/>
              </a:ext>
            </a:extLst>
          </p:cNvPr>
          <p:cNvPicPr>
            <a:picLocks noGrp="1" noChangeAspect="1" noChangeArrowheads="1"/>
          </p:cNvPicPr>
          <p:nvPr>
            <p:ph type="pic" sz="quarter" idx="15"/>
          </p:nvPr>
        </p:nvPicPr>
        <p:blipFill rotWithShape="1">
          <a:blip r:embed="rId6">
            <a:extLst>
              <a:ext uri="{28A0092B-C50C-407E-A947-70E740481C1C}">
                <a14:useLocalDpi xmlns:a14="http://schemas.microsoft.com/office/drawing/2010/main" val="0"/>
              </a:ext>
            </a:extLst>
          </a:blip>
          <a:srcRect l="26902" r="27085" b="3"/>
          <a:stretch/>
        </p:blipFill>
        <p:spPr bwMode="auto">
          <a:xfrm>
            <a:off x="9142800" y="1"/>
            <a:ext cx="3049200" cy="3777175"/>
          </a:xfrm>
          <a:custGeom>
            <a:avLst/>
            <a:gdLst/>
            <a:ahLst/>
            <a:cxnLst/>
            <a:rect l="l" t="t" r="r" b="b"/>
            <a:pathLst>
              <a:path w="3049200" h="3777175">
                <a:moveTo>
                  <a:pt x="0" y="0"/>
                </a:moveTo>
                <a:lnTo>
                  <a:pt x="3049200" y="0"/>
                </a:lnTo>
                <a:lnTo>
                  <a:pt x="3049200" y="3777175"/>
                </a:lnTo>
                <a:lnTo>
                  <a:pt x="0" y="3777175"/>
                </a:lnTo>
                <a:close/>
              </a:path>
            </a:pathLst>
          </a:custGeom>
          <a:noFill/>
          <a:extLst>
            <a:ext uri="{909E8E84-426E-40DD-AFC4-6F175D3DCCD1}">
              <a14:hiddenFill xmlns:a14="http://schemas.microsoft.com/office/drawing/2010/main">
                <a:solidFill>
                  <a:srgbClr val="FFFFFF"/>
                </a:solidFill>
              </a14:hiddenFill>
            </a:ext>
          </a:extLst>
        </p:spPr>
      </p:pic>
      <p:sp>
        <p:nvSpPr>
          <p:cNvPr id="1049" name="Rectangle 1048">
            <a:extLst>
              <a:ext uri="{FF2B5EF4-FFF2-40B4-BE49-F238E27FC236}">
                <a16:creationId xmlns:a16="http://schemas.microsoft.com/office/drawing/2014/main" id="{34F32A54-C851-4ADC-B81A-DEE6F5A09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vert="horz" wrap="square" lIns="0" tIns="0" rIns="0" bIns="0" rtlCol="0" anchor="t" anchorCtr="0">
            <a:normAutofit/>
          </a:bodyPr>
          <a:lstStyle/>
          <a:p>
            <a:pPr>
              <a:lnSpc>
                <a:spcPct val="100000"/>
              </a:lnSpc>
            </a:pPr>
            <a:r>
              <a:rPr lang="en-US" kern="1200" dirty="0">
                <a:solidFill>
                  <a:schemeClr val="tx1"/>
                </a:solidFill>
                <a:latin typeface="+mj-lt"/>
                <a:ea typeface="+mj-ea"/>
                <a:cs typeface="+mj-cs"/>
              </a:rPr>
              <a:t>Introduction</a:t>
            </a:r>
          </a:p>
        </p:txBody>
      </p:sp>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267325" y="4507200"/>
            <a:ext cx="6373813" cy="1562959"/>
          </a:xfrm>
        </p:spPr>
        <p:txBody>
          <a:bodyPr vert="horz" wrap="square" lIns="0" tIns="0" rIns="0" bIns="0" rtlCol="0" anchor="t">
            <a:normAutofit fontScale="92500" lnSpcReduction="10000"/>
          </a:bodyPr>
          <a:lstStyle/>
          <a:p>
            <a:r>
              <a:rPr lang="en-US" dirty="0"/>
              <a:t>Hi my name is Whitiora, and my PowerPoint is about computers. In class we have been learning about different parts of a computer and how they function. I also got to take apart an old PC and see all the parts inside of it, later my team and I had to try put it back together again.</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dirty="0">
                <a:solidFill>
                  <a:schemeClr val="tx1">
                    <a:alpha val="80000"/>
                  </a:schemeClr>
                </a:solidFill>
              </a:rPr>
              <a:t>Monday, May 22, 2023</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486346"/>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3</a:t>
            </a:fld>
            <a:endParaRPr lang="en-US">
              <a:solidFill>
                <a:schemeClr val="tx1">
                  <a:alpha val="80000"/>
                </a:schemeClr>
              </a:solidFill>
            </a:endParaRPr>
          </a:p>
        </p:txBody>
      </p:sp>
    </p:spTree>
    <p:extLst>
      <p:ext uri="{BB962C8B-B14F-4D97-AF65-F5344CB8AC3E}">
        <p14:creationId xmlns:p14="http://schemas.microsoft.com/office/powerpoint/2010/main" val="2158886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a:xfrm>
            <a:off x="22357" y="0"/>
            <a:ext cx="12192000" cy="6858000"/>
          </a:xfrm>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929836" cy="2986234"/>
          </a:xfrm>
        </p:spPr>
        <p:txBody>
          <a:bodyPr vert="horz" wrap="square" lIns="0" tIns="0" rIns="0" bIns="0" rtlCol="0" anchor="b" anchorCtr="0">
            <a:normAutofit/>
          </a:bodyPr>
          <a:lstStyle/>
          <a:p>
            <a:pPr>
              <a:lnSpc>
                <a:spcPct val="100000"/>
              </a:lnSpc>
            </a:pPr>
            <a:r>
              <a:rPr lang="en-US" dirty="0"/>
              <a:t>Getting Started</a:t>
            </a:r>
            <a:endParaRPr lang="en-US" sz="6400" kern="1200" dirty="0">
              <a:solidFill>
                <a:schemeClr val="tx1"/>
              </a:solidFill>
              <a:latin typeface="+mj-lt"/>
              <a:ea typeface="+mj-ea"/>
              <a:cs typeface="+mj-cs"/>
            </a:endParaRP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27610"/>
            <a:ext cx="5437187" cy="2265216"/>
          </a:xfrm>
        </p:spPr>
        <p:txBody>
          <a:bodyPr vert="horz" wrap="square" lIns="0" tIns="0" rIns="0" bIns="0" rtlCol="0">
            <a:normAutofit/>
          </a:bodyPr>
          <a:lstStyle/>
          <a:p>
            <a:pPr marL="0" indent="0">
              <a:lnSpc>
                <a:spcPct val="100000"/>
              </a:lnSpc>
              <a:buNone/>
            </a:pPr>
            <a:r>
              <a:rPr lang="en-US" kern="1200" dirty="0">
                <a:latin typeface="+mn-lt"/>
                <a:ea typeface="+mn-ea"/>
                <a:cs typeface="+mn-cs"/>
              </a:rPr>
              <a:t>The research that I done was to find </a:t>
            </a:r>
            <a:r>
              <a:rPr lang="en-US" dirty="0"/>
              <a:t>out what each part of the computer was used for, for example a monitor is used for a </a:t>
            </a:r>
            <a:r>
              <a:rPr lang="en-NZ" b="0" i="0" dirty="0">
                <a:solidFill>
                  <a:schemeClr val="tx1">
                    <a:lumMod val="75000"/>
                  </a:schemeClr>
                </a:solidFill>
                <a:effectLst/>
                <a:latin typeface="Google Sans"/>
              </a:rPr>
              <a:t>display's information in pictorial or textual form.</a:t>
            </a:r>
            <a:endParaRPr lang="en-US" kern="1200" dirty="0">
              <a:solidFill>
                <a:schemeClr val="tx1">
                  <a:lumMod val="75000"/>
                </a:schemeClr>
              </a:solidFill>
              <a:latin typeface="+mn-lt"/>
              <a:ea typeface="+mn-ea"/>
              <a:cs typeface="+mn-cs"/>
            </a:endParaRP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a:xfrm>
            <a:off x="550863" y="6430268"/>
            <a:ext cx="2628900" cy="307777"/>
          </a:xfrm>
        </p:spPr>
        <p:txBody>
          <a:bodyPr/>
          <a:lstStyle/>
          <a:p>
            <a:r>
              <a:rPr lang="en-US" dirty="0">
                <a:solidFill>
                  <a:schemeClr val="tx1">
                    <a:alpha val="80000"/>
                  </a:schemeClr>
                </a:solidFill>
              </a:rPr>
              <a:t>Monday, May 22, 2023</a:t>
            </a:r>
          </a:p>
          <a:p>
            <a:endParaRPr lang="en-US" dirty="0"/>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4</a:t>
            </a:fld>
            <a:endParaRPr lang="en-US"/>
          </a:p>
        </p:txBody>
      </p:sp>
    </p:spTree>
    <p:extLst>
      <p:ext uri="{BB962C8B-B14F-4D97-AF65-F5344CB8AC3E}">
        <p14:creationId xmlns:p14="http://schemas.microsoft.com/office/powerpoint/2010/main" val="560021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a:xfrm>
            <a:off x="0" y="106509"/>
            <a:ext cx="12192000" cy="6858000"/>
          </a:xfrm>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8024966" cy="2986234"/>
          </a:xfrm>
        </p:spPr>
        <p:txBody>
          <a:bodyPr vert="horz" wrap="square" lIns="0" tIns="0" rIns="0" bIns="0" rtlCol="0" anchor="b" anchorCtr="0">
            <a:normAutofit/>
          </a:bodyPr>
          <a:lstStyle/>
          <a:p>
            <a:pPr>
              <a:lnSpc>
                <a:spcPct val="100000"/>
              </a:lnSpc>
            </a:pPr>
            <a:r>
              <a:rPr lang="en-US" dirty="0"/>
              <a:t>Interview Description</a:t>
            </a:r>
            <a:endParaRPr lang="en-US" sz="6400" kern="1200" dirty="0">
              <a:solidFill>
                <a:schemeClr val="tx1"/>
              </a:solidFill>
              <a:latin typeface="+mj-lt"/>
              <a:ea typeface="+mj-ea"/>
              <a:cs typeface="+mj-cs"/>
            </a:endParaRP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4050648"/>
            <a:ext cx="5437187" cy="2265216"/>
          </a:xfrm>
        </p:spPr>
        <p:txBody>
          <a:bodyPr vert="horz" wrap="square" lIns="0" tIns="0" rIns="0" bIns="0" rtlCol="0">
            <a:normAutofit fontScale="85000" lnSpcReduction="10000"/>
          </a:bodyPr>
          <a:lstStyle/>
          <a:p>
            <a:pPr marL="0" indent="0">
              <a:lnSpc>
                <a:spcPct val="100000"/>
              </a:lnSpc>
              <a:buNone/>
            </a:pPr>
            <a:r>
              <a:rPr lang="en-US" dirty="0"/>
              <a:t>The person I interviewed was my mum, my mum used a computer at her work, She works at Te Ahurea at the receptionist. She used it to email her work mates and others. Her needs were that she needed another desktop computer cause her one was getting old, and it needed to be updated. That’s why I recommended for her to get the </a:t>
            </a:r>
            <a:r>
              <a:rPr lang="en-US" kern="1200" dirty="0">
                <a:latin typeface="+mn-lt"/>
                <a:ea typeface="+mn-ea"/>
                <a:cs typeface="+mn-cs"/>
              </a:rPr>
              <a:t>Dell OptiPlex</a:t>
            </a:r>
            <a:r>
              <a:rPr lang="en-US" dirty="0"/>
              <a:t> 7460 computer.</a:t>
            </a:r>
            <a:endParaRPr lang="en-US" kern="1200" dirty="0">
              <a:latin typeface="+mn-lt"/>
              <a:ea typeface="+mn-ea"/>
              <a:cs typeface="+mn-cs"/>
            </a:endParaRP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pPr>
              <a:spcAft>
                <a:spcPts val="600"/>
              </a:spcAft>
            </a:pPr>
            <a:r>
              <a:rPr lang="en-US" dirty="0">
                <a:solidFill>
                  <a:schemeClr val="tx1">
                    <a:alpha val="80000"/>
                  </a:schemeClr>
                </a:solidFill>
              </a:rPr>
              <a:t>Monday, May 22, 2023</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5</a:t>
            </a:fld>
            <a:endParaRPr lang="en-US"/>
          </a:p>
        </p:txBody>
      </p:sp>
    </p:spTree>
    <p:extLst>
      <p:ext uri="{BB962C8B-B14F-4D97-AF65-F5344CB8AC3E}">
        <p14:creationId xmlns:p14="http://schemas.microsoft.com/office/powerpoint/2010/main" val="3885125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3905727" cy="2986234"/>
          </a:xfrm>
        </p:spPr>
        <p:txBody>
          <a:bodyPr vert="horz" wrap="square" lIns="0" tIns="0" rIns="0" bIns="0" rtlCol="0" anchor="b" anchorCtr="0">
            <a:normAutofit/>
          </a:bodyPr>
          <a:lstStyle/>
          <a:p>
            <a:pPr>
              <a:lnSpc>
                <a:spcPct val="100000"/>
              </a:lnSpc>
            </a:pPr>
            <a:r>
              <a:rPr lang="en-US" dirty="0"/>
              <a:t>Selection</a:t>
            </a:r>
            <a:endParaRPr lang="en-US" sz="6400" kern="1200" dirty="0">
              <a:solidFill>
                <a:schemeClr val="tx1"/>
              </a:solidFill>
              <a:latin typeface="+mj-lt"/>
              <a:ea typeface="+mj-ea"/>
              <a:cs typeface="+mj-cs"/>
            </a:endParaRP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27610"/>
            <a:ext cx="5437187" cy="2265216"/>
          </a:xfrm>
        </p:spPr>
        <p:txBody>
          <a:bodyPr vert="horz" wrap="square" lIns="0" tIns="0" rIns="0" bIns="0" rtlCol="0">
            <a:normAutofit fontScale="92500" lnSpcReduction="10000"/>
          </a:bodyPr>
          <a:lstStyle/>
          <a:p>
            <a:pPr marL="0" indent="0">
              <a:lnSpc>
                <a:spcPct val="100000"/>
              </a:lnSpc>
              <a:buNone/>
            </a:pPr>
            <a:r>
              <a:rPr lang="en-US" kern="1200" dirty="0">
                <a:latin typeface="+mn-lt"/>
                <a:ea typeface="+mn-ea"/>
                <a:cs typeface="+mn-cs"/>
              </a:rPr>
              <a:t>I presented my Mum four options of computers</a:t>
            </a:r>
            <a:r>
              <a:rPr lang="en-US" dirty="0"/>
              <a:t> </a:t>
            </a:r>
            <a:r>
              <a:rPr lang="en-US" kern="1200" dirty="0">
                <a:latin typeface="+mn-lt"/>
                <a:ea typeface="+mn-ea"/>
                <a:cs typeface="+mn-cs"/>
              </a:rPr>
              <a:t>to choose from. An Apple M1 chip,  A Dell OptiPlex</a:t>
            </a:r>
            <a:r>
              <a:rPr lang="en-US" dirty="0"/>
              <a:t> 7400 , Apple iMac 24 and a Lenovo s500 desktop, I got her to pick from these four options because some of them were cheap and some where not so cheap. She decided to pick the </a:t>
            </a:r>
            <a:r>
              <a:rPr lang="en-US" kern="1200" dirty="0">
                <a:latin typeface="+mn-lt"/>
                <a:ea typeface="+mn-ea"/>
                <a:cs typeface="+mn-cs"/>
              </a:rPr>
              <a:t>Dell OptiPlex</a:t>
            </a:r>
            <a:r>
              <a:rPr lang="en-US" dirty="0"/>
              <a:t> 7460 computer. </a:t>
            </a:r>
            <a:endParaRPr lang="en-US" kern="1200" dirty="0">
              <a:latin typeface="+mn-lt"/>
              <a:ea typeface="+mn-ea"/>
              <a:cs typeface="+mn-cs"/>
            </a:endParaRP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pPr>
              <a:spcAft>
                <a:spcPts val="600"/>
              </a:spcAft>
            </a:pPr>
            <a:r>
              <a:rPr lang="en-US" dirty="0">
                <a:solidFill>
                  <a:schemeClr val="tx1">
                    <a:alpha val="80000"/>
                  </a:schemeClr>
                </a:solidFill>
              </a:rPr>
              <a:t>Monday, May 22, 2023</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6</a:t>
            </a:fld>
            <a:endParaRPr lang="en-US"/>
          </a:p>
        </p:txBody>
      </p:sp>
    </p:spTree>
    <p:extLst>
      <p:ext uri="{BB962C8B-B14F-4D97-AF65-F5344CB8AC3E}">
        <p14:creationId xmlns:p14="http://schemas.microsoft.com/office/powerpoint/2010/main" val="1966302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4731351" cy="2986234"/>
          </a:xfrm>
        </p:spPr>
        <p:txBody>
          <a:bodyPr vert="horz" wrap="square" lIns="0" tIns="0" rIns="0" bIns="0" rtlCol="0" anchor="b" anchorCtr="0">
            <a:normAutofit/>
          </a:bodyPr>
          <a:lstStyle/>
          <a:p>
            <a:pPr>
              <a:lnSpc>
                <a:spcPct val="100000"/>
              </a:lnSpc>
            </a:pPr>
            <a:r>
              <a:rPr lang="en-US" dirty="0"/>
              <a:t>Justification</a:t>
            </a:r>
            <a:endParaRPr lang="en-US" sz="6400" kern="1200" dirty="0">
              <a:solidFill>
                <a:schemeClr val="tx1"/>
              </a:solidFill>
              <a:latin typeface="+mj-lt"/>
              <a:ea typeface="+mj-ea"/>
              <a:cs typeface="+mj-cs"/>
            </a:endParaRP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27610"/>
            <a:ext cx="5437187" cy="2265216"/>
          </a:xfrm>
        </p:spPr>
        <p:txBody>
          <a:bodyPr vert="horz" wrap="square" lIns="0" tIns="0" rIns="0" bIns="0" rtlCol="0">
            <a:normAutofit/>
          </a:bodyPr>
          <a:lstStyle/>
          <a:p>
            <a:pPr marL="0" indent="0">
              <a:lnSpc>
                <a:spcPct val="100000"/>
              </a:lnSpc>
              <a:buNone/>
            </a:pPr>
            <a:r>
              <a:rPr lang="en-US" kern="1200" dirty="0">
                <a:latin typeface="+mn-lt"/>
                <a:ea typeface="+mn-ea"/>
                <a:cs typeface="+mn-cs"/>
              </a:rPr>
              <a:t>The Dell OptiPlex</a:t>
            </a:r>
            <a:r>
              <a:rPr lang="en-US" dirty="0"/>
              <a:t> 7460 computer was best for mum because it was easy to use, and it was newer than her old one.  She decided to chooses this computer because she liked how it looked and she had heard good reviews on the model.</a:t>
            </a:r>
            <a:endParaRPr lang="en-US" kern="1200" dirty="0">
              <a:latin typeface="+mn-lt"/>
              <a:ea typeface="+mn-ea"/>
              <a:cs typeface="+mn-cs"/>
            </a:endParaRP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pPr>
              <a:spcAft>
                <a:spcPts val="600"/>
              </a:spcAft>
            </a:pPr>
            <a:r>
              <a:rPr lang="en-US" dirty="0">
                <a:solidFill>
                  <a:schemeClr val="tx1">
                    <a:alpha val="80000"/>
                  </a:schemeClr>
                </a:solidFill>
              </a:rPr>
              <a:t>Monday, May 22, 2023</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7</a:t>
            </a:fld>
            <a:endParaRPr lang="en-US"/>
          </a:p>
        </p:txBody>
      </p:sp>
    </p:spTree>
    <p:extLst>
      <p:ext uri="{BB962C8B-B14F-4D97-AF65-F5344CB8AC3E}">
        <p14:creationId xmlns:p14="http://schemas.microsoft.com/office/powerpoint/2010/main" val="462216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a:lstStyle/>
          <a:p>
            <a:r>
              <a:rPr lang="en-US" dirty="0"/>
              <a:t>Summary</a:t>
            </a:r>
          </a:p>
        </p:txBody>
      </p:sp>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2411" y="4508500"/>
            <a:ext cx="6221412" cy="1563688"/>
          </a:xfrm>
        </p:spPr>
        <p:txBody>
          <a:bodyPr>
            <a:normAutofit fontScale="92500" lnSpcReduction="10000"/>
          </a:bodyPr>
          <a:lstStyle/>
          <a:p>
            <a:r>
              <a:rPr lang="en-US" dirty="0"/>
              <a:t>In conclusion, I think that the person I interviewed should get the </a:t>
            </a:r>
            <a:r>
              <a:rPr lang="en-US" kern="1200" dirty="0">
                <a:latin typeface="+mn-lt"/>
                <a:ea typeface="+mn-ea"/>
                <a:cs typeface="+mn-cs"/>
              </a:rPr>
              <a:t>Dell OptiPlex</a:t>
            </a:r>
            <a:r>
              <a:rPr lang="en-US" dirty="0"/>
              <a:t> 7460 computer, because it will make their job easier now and, in the future. I think this because I have read the reviews and it says that this is a great computer to buy, it will also last a long time. The computer only costed $999. </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pPr>
              <a:spcAft>
                <a:spcPts val="600"/>
              </a:spcAft>
            </a:pPr>
            <a:r>
              <a:rPr lang="en-US" dirty="0">
                <a:solidFill>
                  <a:schemeClr val="tx1">
                    <a:alpha val="80000"/>
                  </a:schemeClr>
                </a:solidFill>
              </a:rPr>
              <a:t>Monday, May 22, 2023</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8</a:t>
            </a:fld>
            <a:endParaRPr lang="en-US"/>
          </a:p>
        </p:txBody>
      </p:sp>
      <p:pic>
        <p:nvPicPr>
          <p:cNvPr id="8" name="Picture Placeholder 7" descr="A computer screen with green text&#10;&#10;Description automatically generated with low confidence">
            <a:extLst>
              <a:ext uri="{FF2B5EF4-FFF2-40B4-BE49-F238E27FC236}">
                <a16:creationId xmlns:a16="http://schemas.microsoft.com/office/drawing/2014/main" id="{8AE1F647-4DC1-61E1-17F7-DABA6DF9DB5A}"/>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t="19085" b="19085"/>
          <a:stretch>
            <a:fillRect/>
          </a:stretch>
        </p:blipFill>
        <p:spPr/>
      </p:pic>
      <p:sp>
        <p:nvSpPr>
          <p:cNvPr id="9" name="TextBox 8">
            <a:extLst>
              <a:ext uri="{FF2B5EF4-FFF2-40B4-BE49-F238E27FC236}">
                <a16:creationId xmlns:a16="http://schemas.microsoft.com/office/drawing/2014/main" id="{8979347D-3DE4-787D-0C95-A632F752FE51}"/>
              </a:ext>
            </a:extLst>
          </p:cNvPr>
          <p:cNvSpPr txBox="1"/>
          <p:nvPr/>
        </p:nvSpPr>
        <p:spPr>
          <a:xfrm>
            <a:off x="0" y="3776472"/>
            <a:ext cx="12192000" cy="230832"/>
          </a:xfrm>
          <a:prstGeom prst="rect">
            <a:avLst/>
          </a:prstGeom>
          <a:noFill/>
        </p:spPr>
        <p:txBody>
          <a:bodyPr wrap="square" rtlCol="0">
            <a:spAutoFit/>
          </a:bodyPr>
          <a:lstStyle/>
          <a:p>
            <a:r>
              <a:rPr lang="en-NZ" sz="900">
                <a:hlinkClick r:id="rId4" tooltip="https://soulzeppel.in/2019/01/12/chat/"/>
              </a:rPr>
              <a:t>This Photo</a:t>
            </a:r>
            <a:r>
              <a:rPr lang="en-NZ" sz="900"/>
              <a:t> by Unknown Author is licensed under </a:t>
            </a:r>
            <a:r>
              <a:rPr lang="en-NZ" sz="900">
                <a:hlinkClick r:id="rId5" tooltip="https://creativecommons.org/licenses/by-nc-sa/3.0/"/>
              </a:rPr>
              <a:t>CC BY-SA-NC</a:t>
            </a:r>
            <a:endParaRPr lang="en-NZ" sz="900"/>
          </a:p>
        </p:txBody>
      </p:sp>
    </p:spTree>
    <p:extLst>
      <p:ext uri="{BB962C8B-B14F-4D97-AF65-F5344CB8AC3E}">
        <p14:creationId xmlns:p14="http://schemas.microsoft.com/office/powerpoint/2010/main" val="35215613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a:lstStyle/>
          <a:p>
            <a:r>
              <a:rPr lang="en-US" dirty="0"/>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437187" cy="2265216"/>
          </a:xfrm>
        </p:spPr>
        <p:txBody>
          <a:bodyPr/>
          <a:lstStyle/>
          <a:p>
            <a:r>
              <a:rPr lang="en-US" dirty="0"/>
              <a:t>Whitiora</a:t>
            </a:r>
          </a:p>
          <a:p>
            <a:r>
              <a:rPr lang="en-US" dirty="0"/>
              <a:t>Wbrady-brown@stu.kerikerihigh.ac.nz</a:t>
            </a:r>
          </a:p>
        </p:txBody>
      </p:sp>
      <p:sp>
        <p:nvSpPr>
          <p:cNvPr id="4" name="Date Placeholder 3">
            <a:extLst>
              <a:ext uri="{FF2B5EF4-FFF2-40B4-BE49-F238E27FC236}">
                <a16:creationId xmlns:a16="http://schemas.microsoft.com/office/drawing/2014/main" id="{7823E305-6365-4345-8BD1-4A31C61D96CB}"/>
              </a:ext>
            </a:extLst>
          </p:cNvPr>
          <p:cNvSpPr>
            <a:spLocks noGrp="1"/>
          </p:cNvSpPr>
          <p:nvPr>
            <p:ph type="dt" sz="half" idx="10"/>
          </p:nvPr>
        </p:nvSpPr>
        <p:spPr>
          <a:xfrm>
            <a:off x="550863" y="6523655"/>
            <a:ext cx="2628900" cy="153888"/>
          </a:xfrm>
        </p:spPr>
        <p:txBody>
          <a:bodyPr/>
          <a:lstStyle/>
          <a:p>
            <a:pPr>
              <a:spcAft>
                <a:spcPts val="600"/>
              </a:spcAft>
            </a:pPr>
            <a:r>
              <a:rPr lang="en-US" dirty="0">
                <a:solidFill>
                  <a:schemeClr val="tx1">
                    <a:alpha val="80000"/>
                  </a:schemeClr>
                </a:solidFill>
              </a:rPr>
              <a:t>Monday, May 22, 2023</a:t>
            </a:r>
          </a:p>
        </p:txBody>
      </p:sp>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9</a:t>
            </a:fld>
            <a:endParaRPr lang="en-US"/>
          </a:p>
        </p:txBody>
      </p:sp>
      <p:pic>
        <p:nvPicPr>
          <p:cNvPr id="10" name="Picture Placeholder 9" descr="A row of computers on a table&#10;&#10;Description automatically generated with low confidence">
            <a:extLst>
              <a:ext uri="{FF2B5EF4-FFF2-40B4-BE49-F238E27FC236}">
                <a16:creationId xmlns:a16="http://schemas.microsoft.com/office/drawing/2014/main" id="{E7B2135C-C2BC-A542-7E28-E0ED67724846}"/>
              </a:ext>
            </a:extLst>
          </p:cNvPr>
          <p:cNvPicPr>
            <a:picLocks noGrp="1" noChangeAspect="1"/>
          </p:cNvPicPr>
          <p:nvPr>
            <p:ph type="pic" sz="quarter" idx="15"/>
          </p:nvPr>
        </p:nvPicPr>
        <p:blipFill>
          <a:blip r:embed="rId2">
            <a:extLst>
              <a:ext uri="{837473B0-CC2E-450A-ABE3-18F120FF3D39}">
                <a1611:picAttrSrcUrl xmlns:a1611="http://schemas.microsoft.com/office/drawing/2016/11/main" r:id="rId3"/>
              </a:ext>
            </a:extLst>
          </a:blip>
          <a:srcRect t="12232" b="12232"/>
          <a:stretch>
            <a:fillRect/>
          </a:stretch>
        </p:blipFill>
        <p:spPr/>
      </p:pic>
      <p:pic>
        <p:nvPicPr>
          <p:cNvPr id="14" name="Picture Placeholder 13" descr="A computer on a table&#10;&#10;Description automatically generated with medium confidence">
            <a:extLst>
              <a:ext uri="{FF2B5EF4-FFF2-40B4-BE49-F238E27FC236}">
                <a16:creationId xmlns:a16="http://schemas.microsoft.com/office/drawing/2014/main" id="{8F2060F1-8806-4AA9-33F2-A0B222A0825C}"/>
              </a:ext>
            </a:extLst>
          </p:cNvPr>
          <p:cNvPicPr>
            <a:picLocks noGrp="1" noChangeAspect="1"/>
          </p:cNvPicPr>
          <p:nvPr>
            <p:ph type="pic" sz="quarter" idx="16"/>
          </p:nvPr>
        </p:nvPicPr>
        <p:blipFill>
          <a:blip r:embed="rId4">
            <a:extLst>
              <a:ext uri="{837473B0-CC2E-450A-ABE3-18F120FF3D39}">
                <a1611:picAttrSrcUrl xmlns:a1611="http://schemas.microsoft.com/office/drawing/2016/11/main" r:id="rId5"/>
              </a:ext>
            </a:extLst>
          </a:blip>
          <a:srcRect t="7511" b="7511"/>
          <a:stretch>
            <a:fillRect/>
          </a:stretch>
        </p:blipFill>
        <p:spPr/>
      </p:pic>
      <p:sp>
        <p:nvSpPr>
          <p:cNvPr id="15" name="TextBox 14">
            <a:extLst>
              <a:ext uri="{FF2B5EF4-FFF2-40B4-BE49-F238E27FC236}">
                <a16:creationId xmlns:a16="http://schemas.microsoft.com/office/drawing/2014/main" id="{CFE37E6A-118D-6EC8-9F0D-D9599AC342C7}"/>
              </a:ext>
            </a:extLst>
          </p:cNvPr>
          <p:cNvSpPr txBox="1"/>
          <p:nvPr/>
        </p:nvSpPr>
        <p:spPr>
          <a:xfrm>
            <a:off x="6556248" y="6309360"/>
            <a:ext cx="5084064" cy="230832"/>
          </a:xfrm>
          <a:prstGeom prst="rect">
            <a:avLst/>
          </a:prstGeom>
          <a:noFill/>
        </p:spPr>
        <p:txBody>
          <a:bodyPr wrap="square" rtlCol="0">
            <a:spAutoFit/>
          </a:bodyPr>
          <a:lstStyle/>
          <a:p>
            <a:r>
              <a:rPr lang="en-NZ" sz="900">
                <a:hlinkClick r:id="rId5" tooltip="https://en.wikipedia.org/wiki/Acer_Aspire"/>
              </a:rPr>
              <a:t>This Photo</a:t>
            </a:r>
            <a:r>
              <a:rPr lang="en-NZ" sz="900"/>
              <a:t> by Unknown Author is licensed under </a:t>
            </a:r>
            <a:r>
              <a:rPr lang="en-NZ" sz="900">
                <a:hlinkClick r:id="rId6" tooltip="https://creativecommons.org/licenses/by-sa/3.0/"/>
              </a:rPr>
              <a:t>CC BY-SA</a:t>
            </a:r>
            <a:endParaRPr lang="en-NZ" sz="900"/>
          </a:p>
        </p:txBody>
      </p:sp>
    </p:spTree>
    <p:extLst>
      <p:ext uri="{BB962C8B-B14F-4D97-AF65-F5344CB8AC3E}">
        <p14:creationId xmlns:p14="http://schemas.microsoft.com/office/powerpoint/2010/main" val="3247798845"/>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2.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{AA7359F9-CD37-4052-963F-EC1E2311803D}tf33713516_win32</Template>
  <TotalTime>90</TotalTime>
  <Words>517</Words>
  <Application>Microsoft Office PowerPoint</Application>
  <PresentationFormat>Widescreen</PresentationFormat>
  <Paragraphs>49</Paragraphs>
  <Slides>9</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Gill Sans MT</vt:lpstr>
      <vt:lpstr>Google Sans</vt:lpstr>
      <vt:lpstr>Walbaum Display</vt:lpstr>
      <vt:lpstr>3DFloatVTI</vt:lpstr>
      <vt:lpstr>Computers</vt:lpstr>
      <vt:lpstr>Agenda</vt:lpstr>
      <vt:lpstr>Introduction</vt:lpstr>
      <vt:lpstr>Getting Started</vt:lpstr>
      <vt:lpstr>Interview Description</vt:lpstr>
      <vt:lpstr>Selection</vt:lpstr>
      <vt:lpstr>Justification</vt:lpstr>
      <vt:lpstr>Summary</vt:lpstr>
      <vt:lpstr>Thank You</vt:lpstr>
    </vt:vector>
  </TitlesOfParts>
  <Company>Kerikeri High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Zack Holly</dc:creator>
  <cp:lastModifiedBy>Whitiora Brady-Brown</cp:lastModifiedBy>
  <cp:revision>6</cp:revision>
  <dcterms:created xsi:type="dcterms:W3CDTF">2022-05-31T00:59:22Z</dcterms:created>
  <dcterms:modified xsi:type="dcterms:W3CDTF">2023-05-23T21:40:29Z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